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2"/>
  </p:notesMasterIdLst>
  <p:sldIdLst>
    <p:sldId id="360" r:id="rId3"/>
    <p:sldId id="357" r:id="rId4"/>
    <p:sldId id="355" r:id="rId5"/>
    <p:sldId id="337" r:id="rId6"/>
    <p:sldId id="359" r:id="rId7"/>
    <p:sldId id="358" r:id="rId8"/>
    <p:sldId id="363" r:id="rId9"/>
    <p:sldId id="362" r:id="rId10"/>
    <p:sldId id="3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1B9D2F3-E62E-40F9-8E6C-AE2248CBF674}">
          <p14:sldIdLst>
            <p14:sldId id="360"/>
            <p14:sldId id="357"/>
            <p14:sldId id="355"/>
            <p14:sldId id="337"/>
            <p14:sldId id="359"/>
            <p14:sldId id="358"/>
            <p14:sldId id="363"/>
            <p14:sldId id="36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lene Eksteen" initials="RE" lastIdx="1" clrIdx="0">
    <p:extLst>
      <p:ext uri="{19B8F6BF-5375-455C-9EA6-DF929625EA0E}">
        <p15:presenceInfo xmlns:p15="http://schemas.microsoft.com/office/powerpoint/2012/main" userId="S::Raylene.Eksteen@witshealth.co.za::8483ec83-002b-45a6-b703-adf44176ad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60" autoAdjust="0"/>
  </p:normalViewPr>
  <p:slideViewPr>
    <p:cSldViewPr snapToGrid="0" showGuides="1">
      <p:cViewPr varScale="1">
        <p:scale>
          <a:sx n="114" d="100"/>
          <a:sy n="114" d="100"/>
        </p:scale>
        <p:origin x="696" y="168"/>
      </p:cViewPr>
      <p:guideLst>
        <p:guide orient="horz" pos="213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8"/>
    </p:cViewPr>
  </p:sorterViewPr>
  <p:notesViewPr>
    <p:cSldViewPr snapToGrid="0"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167C1FD-79E5-4DFB-B599-CE7FA453E76E}"/>
              </a:ext>
            </a:extLst>
          </p:cNvPr>
          <p:cNvSpPr/>
          <p:nvPr userDrawn="1"/>
        </p:nvSpPr>
        <p:spPr>
          <a:xfrm>
            <a:off x="2837024" y="4407060"/>
            <a:ext cx="6286880" cy="6368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F46287-4C51-43D8-92F0-FD873A824831}"/>
              </a:ext>
            </a:extLst>
          </p:cNvPr>
          <p:cNvGrpSpPr/>
          <p:nvPr userDrawn="1"/>
        </p:nvGrpSpPr>
        <p:grpSpPr>
          <a:xfrm>
            <a:off x="3377308" y="1775445"/>
            <a:ext cx="5437384" cy="2987474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2B3705-17EE-4714-A77A-5E049E88E49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08FF19-68CA-488B-ACBD-1EA51CE3CC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228E0A-60DD-4B3E-84F1-7D527AE0826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C996D0-AE6C-45D6-BEE0-6E6C0BA7508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A1C64C-A89D-4FB0-8460-F2B8C81639B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54E1D3-A683-4DE3-AC50-2F66D15F91B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B516F56-343A-4107-AE2C-4167DDE1A9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6851220-4A6E-4C3A-AA35-473C6446D95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4578CD-F61B-424F-A18B-939A1FBAEB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817C4E7-34C1-42B2-9E11-EB92D06F37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F1CFDC2-CE81-48A1-87CA-DF52BF7F011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B1C035-B0EA-4544-A893-1E24A31C927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52447F5-9287-4BAC-9515-A4701803D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C6AA931-5216-4116-8A38-3378D2B244A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93743" y="1944995"/>
            <a:ext cx="4040802" cy="24007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EF14F63-4540-4A54-8A43-17A5BDDD5802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8956863A-5119-4A54-AE30-EB43EAE8637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9866646-545E-4A7A-B164-CA0DDA14E2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7A40FC1-9AB2-4230-8615-B92255E22AC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F6C7864-D4CD-4D84-891A-19B062E2DD9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A6ABB7B1-4E63-4736-AA22-EF0D5FCF82E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25142C-3073-4A7E-A28F-F7DE927446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DEC2D3C-461D-499D-99CF-7F4C175BDE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18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343476-002D-4A3B-A29E-9725A0398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1992" y="1724296"/>
            <a:ext cx="3356202" cy="4432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1" r:id="rId6"/>
    <p:sldLayoutId id="2147483678" r:id="rId7"/>
    <p:sldLayoutId id="2147483680" r:id="rId8"/>
    <p:sldLayoutId id="2147483682" r:id="rId9"/>
    <p:sldLayoutId id="2147483683" r:id="rId10"/>
    <p:sldLayoutId id="2147483684" r:id="rId11"/>
    <p:sldLayoutId id="2147483687" r:id="rId12"/>
    <p:sldLayoutId id="2147483686" r:id="rId13"/>
    <p:sldLayoutId id="2147483690" r:id="rId14"/>
    <p:sldLayoutId id="2147483688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net.co.za/jobs/RSA.html" TargetMode="External"/><Relationship Id="rId18" Type="http://schemas.openxmlformats.org/officeDocument/2006/relationships/hyperlink" Target="https://www.gov.za/about-government/government-vacancies" TargetMode="External"/><Relationship Id="rId26" Type="http://schemas.openxmlformats.org/officeDocument/2006/relationships/image" Target="../media/image21.png"/><Relationship Id="rId39" Type="http://schemas.openxmlformats.org/officeDocument/2006/relationships/image" Target="../media/image24.png"/><Relationship Id="rId21" Type="http://schemas.openxmlformats.org/officeDocument/2006/relationships/hyperlink" Target="https://www.hospitalityplacements.co.za/" TargetMode="External"/><Relationship Id="rId34" Type="http://schemas.openxmlformats.org/officeDocument/2006/relationships/hyperlink" Target="https://www.interns24.co.za/" TargetMode="External"/><Relationship Id="rId7" Type="http://schemas.openxmlformats.org/officeDocument/2006/relationships/hyperlink" Target="https://www.careerjet.co.za/" TargetMode="External"/><Relationship Id="rId2" Type="http://schemas.openxmlformats.org/officeDocument/2006/relationships/hyperlink" Target="https://sagovjobs.co.za/" TargetMode="External"/><Relationship Id="rId16" Type="http://schemas.openxmlformats.org/officeDocument/2006/relationships/hyperlink" Target="https://za.simplyhired.com/" TargetMode="External"/><Relationship Id="rId20" Type="http://schemas.openxmlformats.org/officeDocument/2006/relationships/hyperlink" Target="https://www.compujobs.co.za/" TargetMode="External"/><Relationship Id="rId29" Type="http://schemas.openxmlformats.org/officeDocument/2006/relationships/hyperlink" Target="https://salearnership.co.za/" TargetMode="External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eers.google.com/jobs/results/?distance=50&amp;q=#modal_open" TargetMode="External"/><Relationship Id="rId11" Type="http://schemas.openxmlformats.org/officeDocument/2006/relationships/hyperlink" Target="https://www.careersportal.co.za/" TargetMode="External"/><Relationship Id="rId24" Type="http://schemas.openxmlformats.org/officeDocument/2006/relationships/hyperlink" Target="https://www.junkmail.co.za/jobs" TargetMode="External"/><Relationship Id="rId32" Type="http://schemas.openxmlformats.org/officeDocument/2006/relationships/hyperlink" Target="https://www.studentroom.co.za/category/learnership/" TargetMode="External"/><Relationship Id="rId37" Type="http://schemas.openxmlformats.org/officeDocument/2006/relationships/hyperlink" Target="http://www.toplearnerships.co.za/" TargetMode="External"/><Relationship Id="rId40" Type="http://schemas.openxmlformats.org/officeDocument/2006/relationships/image" Target="../media/image25.png"/><Relationship Id="rId5" Type="http://schemas.openxmlformats.org/officeDocument/2006/relationships/hyperlink" Target="https://www.glassdoor.com/index.htm" TargetMode="External"/><Relationship Id="rId15" Type="http://schemas.openxmlformats.org/officeDocument/2006/relationships/hyperlink" Target="https://www.bizcommunity.com/Error.aspx?aspxerrorpath=/JobIndustries.aspx" TargetMode="External"/><Relationship Id="rId23" Type="http://schemas.openxmlformats.org/officeDocument/2006/relationships/hyperlink" Target="https://jobs.trovit.co.za/" TargetMode="External"/><Relationship Id="rId28" Type="http://schemas.openxmlformats.org/officeDocument/2006/relationships/hyperlink" Target="https://www.careersportal.co.za/learnerships-2021" TargetMode="External"/><Relationship Id="rId36" Type="http://schemas.openxmlformats.org/officeDocument/2006/relationships/hyperlink" Target="http://www.accenture.com/" TargetMode="External"/><Relationship Id="rId10" Type="http://schemas.openxmlformats.org/officeDocument/2006/relationships/hyperlink" Target="https://www.jobmail.co.za/" TargetMode="External"/><Relationship Id="rId19" Type="http://schemas.openxmlformats.org/officeDocument/2006/relationships/hyperlink" Target="https://www.hoteljobs.co.za/" TargetMode="External"/><Relationship Id="rId31" Type="http://schemas.openxmlformats.org/officeDocument/2006/relationships/hyperlink" Target="https://www.skillsportal.co.za/application-article/seta-learnerships-apply-now" TargetMode="External"/><Relationship Id="rId4" Type="http://schemas.openxmlformats.org/officeDocument/2006/relationships/hyperlink" Target="https://za.indeed.com/" TargetMode="External"/><Relationship Id="rId9" Type="http://schemas.openxmlformats.org/officeDocument/2006/relationships/hyperlink" Target="https://www.careers24.com/" TargetMode="External"/><Relationship Id="rId14" Type="http://schemas.openxmlformats.org/officeDocument/2006/relationships/hyperlink" Target="https://www.jobvine.co.za/" TargetMode="External"/><Relationship Id="rId22" Type="http://schemas.openxmlformats.org/officeDocument/2006/relationships/hyperlink" Target="https://jobnexus.com/southafrica/" TargetMode="External"/><Relationship Id="rId27" Type="http://schemas.openxmlformats.org/officeDocument/2006/relationships/hyperlink" Target="https://elitetalent.africa/" TargetMode="External"/><Relationship Id="rId30" Type="http://schemas.openxmlformats.org/officeDocument/2006/relationships/hyperlink" Target="https://www.graduates24.com/grade12" TargetMode="External"/><Relationship Id="rId35" Type="http://schemas.openxmlformats.org/officeDocument/2006/relationships/hyperlink" Target="https://www.golearnership.co.za/" TargetMode="External"/><Relationship Id="rId8" Type="http://schemas.openxmlformats.org/officeDocument/2006/relationships/hyperlink" Target="https://www.careerjunction.co.za/" TargetMode="External"/><Relationship Id="rId3" Type="http://schemas.openxmlformats.org/officeDocument/2006/relationships/hyperlink" Target="https://www.linkedin.com/" TargetMode="External"/><Relationship Id="rId12" Type="http://schemas.openxmlformats.org/officeDocument/2006/relationships/hyperlink" Target="https://www.bestjobs.co.za/" TargetMode="External"/><Relationship Id="rId17" Type="http://schemas.openxmlformats.org/officeDocument/2006/relationships/hyperlink" Target="https://www.totaljobs.com/jobs/in-south-africa" TargetMode="External"/><Relationship Id="rId25" Type="http://schemas.openxmlformats.org/officeDocument/2006/relationships/hyperlink" Target="http://thejobcentre.co.za/" TargetMode="External"/><Relationship Id="rId33" Type="http://schemas.openxmlformats.org/officeDocument/2006/relationships/hyperlink" Target="https://www.puffandpass.co.za/category/learnerships" TargetMode="External"/><Relationship Id="rId38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33A799AE-21F6-4CEC-9D80-CC7214A46BD0}"/>
              </a:ext>
            </a:extLst>
          </p:cNvPr>
          <p:cNvSpPr/>
          <p:nvPr/>
        </p:nvSpPr>
        <p:spPr>
          <a:xfrm rot="16200000" flipH="1">
            <a:off x="2991218" y="-2414954"/>
            <a:ext cx="6244738" cy="11687908"/>
          </a:xfrm>
          <a:prstGeom prst="parallelogram">
            <a:avLst>
              <a:gd name="adj" fmla="val 5068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3480C6B-0FCC-49D9-AB3F-FB45B77522B2}"/>
              </a:ext>
            </a:extLst>
          </p:cNvPr>
          <p:cNvSpPr/>
          <p:nvPr/>
        </p:nvSpPr>
        <p:spPr>
          <a:xfrm rot="16200000">
            <a:off x="9478910" y="2830462"/>
            <a:ext cx="1891736" cy="3534440"/>
          </a:xfrm>
          <a:prstGeom prst="triangle">
            <a:avLst/>
          </a:prstGeom>
          <a:solidFill>
            <a:srgbClr val="D1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1E2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FA566-3A5D-4158-B296-E8A03EA9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0561" y="2768489"/>
            <a:ext cx="3505625" cy="1972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CD25F-F7CC-4C6C-B331-B07AD1E6AF52}"/>
              </a:ext>
            </a:extLst>
          </p:cNvPr>
          <p:cNvSpPr txBox="1"/>
          <p:nvPr/>
        </p:nvSpPr>
        <p:spPr>
          <a:xfrm>
            <a:off x="4412065" y="598172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Belinda Francis</a:t>
            </a:r>
          </a:p>
          <a:p>
            <a:r>
              <a:rPr lang="en-Z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Managing Director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77F22-21FE-4DA2-AD19-119D049030D2}"/>
              </a:ext>
            </a:extLst>
          </p:cNvPr>
          <p:cNvSpPr txBox="1"/>
          <p:nvPr/>
        </p:nvSpPr>
        <p:spPr>
          <a:xfrm>
            <a:off x="1631364" y="0"/>
            <a:ext cx="7541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Proudly South African Webinar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Are you job market ready</a:t>
            </a:r>
            <a:endParaRPr lang="en-ZA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A46C8C-7C23-4699-BA66-29AE012F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" y="5981726"/>
            <a:ext cx="798645" cy="798645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1682D2E-58D9-4FF8-A84C-27B9DE8507C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5175" y="1"/>
            <a:ext cx="12191996" cy="6857999"/>
          </a:xfrm>
        </p:spPr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B61CF4-2635-4B6C-8564-0912C07EEB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45" y="6030409"/>
            <a:ext cx="802383" cy="8664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181D5D-1891-4715-B8B9-460206724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352" y="2365155"/>
            <a:ext cx="3792041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28" y="702128"/>
            <a:ext cx="11573197" cy="724247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HOW TYCH ASSISTS WITH JOB OPPORTUNITIES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01027335-290D-48F5-B43E-427524FBE456}"/>
              </a:ext>
            </a:extLst>
          </p:cNvPr>
          <p:cNvSpPr/>
          <p:nvPr/>
        </p:nvSpPr>
        <p:spPr>
          <a:xfrm flipH="1">
            <a:off x="4666930" y="90357"/>
            <a:ext cx="7404123" cy="6848582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5">
            <a:extLst>
              <a:ext uri="{FF2B5EF4-FFF2-40B4-BE49-F238E27FC236}">
                <a16:creationId xmlns:a16="http://schemas.microsoft.com/office/drawing/2014/main" id="{098F2872-892F-43F1-8FAD-FA89EB14883F}"/>
              </a:ext>
            </a:extLst>
          </p:cNvPr>
          <p:cNvSpPr/>
          <p:nvPr/>
        </p:nvSpPr>
        <p:spPr>
          <a:xfrm rot="2839204" flipH="1">
            <a:off x="8028579" y="3299002"/>
            <a:ext cx="1402739" cy="1454892"/>
          </a:xfrm>
          <a:prstGeom prst="leftArrow">
            <a:avLst>
              <a:gd name="adj1" fmla="val 73508"/>
              <a:gd name="adj2" fmla="val 47761"/>
            </a:avLst>
          </a:prstGeom>
          <a:solidFill>
            <a:srgbClr val="D11E25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Arrow 8">
            <a:extLst>
              <a:ext uri="{FF2B5EF4-FFF2-40B4-BE49-F238E27FC236}">
                <a16:creationId xmlns:a16="http://schemas.microsoft.com/office/drawing/2014/main" id="{A3EDF89D-CDC6-4F87-9346-3271D6B67565}"/>
              </a:ext>
            </a:extLst>
          </p:cNvPr>
          <p:cNvSpPr/>
          <p:nvPr/>
        </p:nvSpPr>
        <p:spPr>
          <a:xfrm rot="2786702" flipH="1">
            <a:off x="6476178" y="4738925"/>
            <a:ext cx="1402739" cy="1454892"/>
          </a:xfrm>
          <a:prstGeom prst="leftArrow">
            <a:avLst>
              <a:gd name="adj1" fmla="val 72910"/>
              <a:gd name="adj2" fmla="val 47761"/>
            </a:avLst>
          </a:prstGeom>
          <a:solidFill>
            <a:srgbClr val="D11E25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11">
            <a:extLst>
              <a:ext uri="{FF2B5EF4-FFF2-40B4-BE49-F238E27FC236}">
                <a16:creationId xmlns:a16="http://schemas.microsoft.com/office/drawing/2014/main" id="{4CE61BB6-A547-4DC9-B098-8078480A6473}"/>
              </a:ext>
            </a:extLst>
          </p:cNvPr>
          <p:cNvSpPr/>
          <p:nvPr/>
        </p:nvSpPr>
        <p:spPr>
          <a:xfrm rot="2832510">
            <a:off x="6334622" y="3044063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40">
            <a:extLst>
              <a:ext uri="{FF2B5EF4-FFF2-40B4-BE49-F238E27FC236}">
                <a16:creationId xmlns:a16="http://schemas.microsoft.com/office/drawing/2014/main" id="{8CBA4C8F-7083-41E6-81B4-070DAE3176DB}"/>
              </a:ext>
            </a:extLst>
          </p:cNvPr>
          <p:cNvSpPr/>
          <p:nvPr/>
        </p:nvSpPr>
        <p:spPr>
          <a:xfrm rot="2832510">
            <a:off x="7879330" y="1569835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7196C-74A1-4B6D-B6BF-96BCA23A5457}"/>
              </a:ext>
            </a:extLst>
          </p:cNvPr>
          <p:cNvSpPr txBox="1"/>
          <p:nvPr/>
        </p:nvSpPr>
        <p:spPr>
          <a:xfrm>
            <a:off x="8368992" y="4012933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4F1EC-A6C4-4A22-8DDB-387277145F2D}"/>
              </a:ext>
            </a:extLst>
          </p:cNvPr>
          <p:cNvSpPr txBox="1"/>
          <p:nvPr/>
        </p:nvSpPr>
        <p:spPr>
          <a:xfrm>
            <a:off x="6828076" y="5467857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1AB0C-8BEC-4056-A4BD-6AD2BA8163B9}"/>
              </a:ext>
            </a:extLst>
          </p:cNvPr>
          <p:cNvSpPr txBox="1"/>
          <p:nvPr/>
        </p:nvSpPr>
        <p:spPr>
          <a:xfrm>
            <a:off x="6573396" y="3268427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rgbClr val="D11E25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200" b="1" dirty="0">
              <a:solidFill>
                <a:srgbClr val="D11E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86C60-C8AB-44DD-92F0-9AF4F0D8E93A}"/>
              </a:ext>
            </a:extLst>
          </p:cNvPr>
          <p:cNvSpPr txBox="1"/>
          <p:nvPr/>
        </p:nvSpPr>
        <p:spPr>
          <a:xfrm>
            <a:off x="7974384" y="5049301"/>
            <a:ext cx="385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QASA – </a:t>
            </a:r>
            <a:r>
              <a:rPr lang="en-US" altLang="ko-KR" sz="1050" b="1" dirty="0" err="1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QuadPara</a:t>
            </a:r>
            <a:r>
              <a:rPr lang="en-US" altLang="ko-KR" sz="105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 Association of South Africa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YOUTH BUILD SA – </a:t>
            </a:r>
            <a:r>
              <a:rPr lang="en-US" altLang="ko-KR" sz="1050" b="1" dirty="0" err="1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www.youthbuild.org</a:t>
            </a:r>
            <a:r>
              <a:rPr lang="en-US" altLang="ko-KR" sz="105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/south-</a:t>
            </a:r>
            <a:r>
              <a:rPr lang="en-US" altLang="ko-KR" sz="1050" b="1" dirty="0" err="1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africa</a:t>
            </a:r>
            <a:endParaRPr lang="ko-KR" altLang="en-US" sz="1050" b="1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68AFC-2521-4A9B-9E71-C1AF11BD012C}"/>
              </a:ext>
            </a:extLst>
          </p:cNvPr>
          <p:cNvSpPr txBox="1"/>
          <p:nvPr/>
        </p:nvSpPr>
        <p:spPr>
          <a:xfrm>
            <a:off x="9740192" y="2145238"/>
            <a:ext cx="2218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SERVICES OFFERED</a:t>
            </a:r>
            <a:endParaRPr lang="ko-KR" altLang="en-US" sz="1400" b="1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45D5D-2579-4B93-BA0E-0318100B16EF}"/>
              </a:ext>
            </a:extLst>
          </p:cNvPr>
          <p:cNvSpPr txBox="1"/>
          <p:nvPr/>
        </p:nvSpPr>
        <p:spPr>
          <a:xfrm>
            <a:off x="862511" y="2867805"/>
            <a:ext cx="664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728E0B-AAC1-4993-99E6-2876B3EE2EC7}"/>
              </a:ext>
            </a:extLst>
          </p:cNvPr>
          <p:cNvSpPr txBox="1"/>
          <p:nvPr/>
        </p:nvSpPr>
        <p:spPr>
          <a:xfrm>
            <a:off x="862511" y="4589243"/>
            <a:ext cx="692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276BF-B49B-400D-88CB-A5DE4DE27519}"/>
              </a:ext>
            </a:extLst>
          </p:cNvPr>
          <p:cNvSpPr txBox="1"/>
          <p:nvPr/>
        </p:nvSpPr>
        <p:spPr>
          <a:xfrm>
            <a:off x="1568756" y="4693292"/>
            <a:ext cx="370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DESIGNATED GROUP RECRUITMENT</a:t>
            </a:r>
            <a:endParaRPr lang="en-US" altLang="ko-KR" b="1" i="1" dirty="0">
              <a:solidFill>
                <a:srgbClr val="262626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960833-F93E-408F-B8F9-387CC86F56BC}"/>
              </a:ext>
            </a:extLst>
          </p:cNvPr>
          <p:cNvSpPr txBox="1"/>
          <p:nvPr/>
        </p:nvSpPr>
        <p:spPr>
          <a:xfrm>
            <a:off x="1651584" y="2098267"/>
            <a:ext cx="492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GENERALIST HUMAN CAPITAL PROVIDER</a:t>
            </a:r>
            <a:endParaRPr lang="en-US" altLang="ko-KR" b="1" i="1" dirty="0">
              <a:solidFill>
                <a:srgbClr val="262626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9D16F-81D5-4B79-9CBD-3BEE5C32185C}"/>
              </a:ext>
            </a:extLst>
          </p:cNvPr>
          <p:cNvSpPr txBox="1"/>
          <p:nvPr/>
        </p:nvSpPr>
        <p:spPr>
          <a:xfrm>
            <a:off x="862511" y="1990546"/>
            <a:ext cx="692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D11E25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D11E25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87815-E192-40AC-B043-DD8CB4BB53E8}"/>
              </a:ext>
            </a:extLst>
          </p:cNvPr>
          <p:cNvSpPr txBox="1"/>
          <p:nvPr/>
        </p:nvSpPr>
        <p:spPr>
          <a:xfrm>
            <a:off x="1644851" y="3801729"/>
            <a:ext cx="370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PARTNERSHIPS</a:t>
            </a:r>
            <a:endParaRPr lang="en-US" altLang="ko-KR" b="1" i="1" dirty="0">
              <a:solidFill>
                <a:srgbClr val="262626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DAFE8-A1E3-4E5E-915E-6E244B508C75}"/>
              </a:ext>
            </a:extLst>
          </p:cNvPr>
          <p:cNvSpPr txBox="1"/>
          <p:nvPr/>
        </p:nvSpPr>
        <p:spPr>
          <a:xfrm>
            <a:off x="862511" y="3711984"/>
            <a:ext cx="692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D11E25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rgbClr val="D11E25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42633E-E254-4221-98AD-329C8A3AE21D}"/>
              </a:ext>
            </a:extLst>
          </p:cNvPr>
          <p:cNvSpPr txBox="1"/>
          <p:nvPr/>
        </p:nvSpPr>
        <p:spPr>
          <a:xfrm>
            <a:off x="8126222" y="1814893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rgbClr val="D11E25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D11E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364ADE-E55B-45B4-B0F9-F32EBCC43FFB}"/>
              </a:ext>
            </a:extLst>
          </p:cNvPr>
          <p:cNvSpPr txBox="1"/>
          <p:nvPr/>
        </p:nvSpPr>
        <p:spPr>
          <a:xfrm>
            <a:off x="6167078" y="6155871"/>
            <a:ext cx="30246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DESIGNATED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PWD – Person with Disability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GLI – Graduate/Learnership/Internship</a:t>
            </a:r>
            <a:endParaRPr lang="ko-KR" altLang="en-US" sz="1050" b="1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8BD3F6-F58F-4B6A-9F3B-D4BF9AF2700C}"/>
              </a:ext>
            </a:extLst>
          </p:cNvPr>
          <p:cNvSpPr txBox="1"/>
          <p:nvPr/>
        </p:nvSpPr>
        <p:spPr>
          <a:xfrm>
            <a:off x="9371388" y="3922070"/>
            <a:ext cx="22184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PLATFORMS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FACEBOOK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INSTAGRAM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LINKEDIN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WEBSITE – </a:t>
            </a:r>
            <a:r>
              <a:rPr lang="en-US" altLang="ko-KR" sz="1050" dirty="0" err="1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www.tych.co.za</a:t>
            </a:r>
            <a:endParaRPr lang="en-US" altLang="ko-KR" sz="1050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NATIONAL VACANCY DITRIBUTION </a:t>
            </a:r>
            <a:endParaRPr lang="ko-KR" altLang="en-US" sz="1050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DACF9B-5E6F-442F-8804-67CD813386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38" y="5690456"/>
            <a:ext cx="2290862" cy="851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C40144-6E14-4BCD-9732-79354B551C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8" y="6045748"/>
            <a:ext cx="802383" cy="8023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707279-AD5F-4D27-B932-DCDFA4CA3C0E}"/>
              </a:ext>
            </a:extLst>
          </p:cNvPr>
          <p:cNvSpPr txBox="1"/>
          <p:nvPr/>
        </p:nvSpPr>
        <p:spPr>
          <a:xfrm>
            <a:off x="9655772" y="2438570"/>
            <a:ext cx="23632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50" dirty="0">
                <a:solidFill>
                  <a:schemeClr val="bg1"/>
                </a:solidFill>
                <a:latin typeface="Arial Nova" panose="020B0504020202020204" pitchFamily="34" charset="0"/>
              </a:rPr>
              <a:t>PERMANENT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50" dirty="0">
                <a:solidFill>
                  <a:schemeClr val="bg1"/>
                </a:solidFill>
                <a:latin typeface="Arial Nova" panose="020B0504020202020204" pitchFamily="34" charset="0"/>
              </a:rPr>
              <a:t>TEMPORARY/CONTRACT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50" dirty="0">
                <a:solidFill>
                  <a:schemeClr val="bg1"/>
                </a:solidFill>
                <a:latin typeface="Arial Nova" panose="020B0504020202020204" pitchFamily="34" charset="0"/>
              </a:rPr>
              <a:t>COMPREHENSIVE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50" dirty="0">
                <a:solidFill>
                  <a:schemeClr val="bg1"/>
                </a:solidFill>
                <a:latin typeface="Arial Nova" panose="020B0504020202020204" pitchFamily="34" charset="0"/>
              </a:rPr>
              <a:t>INITERVIEW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50" dirty="0">
                <a:solidFill>
                  <a:schemeClr val="bg1"/>
                </a:solidFill>
                <a:latin typeface="Arial Nova" panose="020B0504020202020204" pitchFamily="34" charset="0"/>
              </a:rPr>
              <a:t>SALARY NEGOTIATION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50" dirty="0">
                <a:solidFill>
                  <a:schemeClr val="bg1"/>
                </a:solidFill>
                <a:latin typeface="Arial Nova" panose="020B0504020202020204" pitchFamily="34" charset="0"/>
              </a:rPr>
              <a:t>FINALISING JOB APPOINTMENT</a:t>
            </a:r>
          </a:p>
          <a:p>
            <a:endParaRPr lang="en-ZA" sz="11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9F412-06E4-48F3-A6AF-3E5CEC46E6D7}"/>
              </a:ext>
            </a:extLst>
          </p:cNvPr>
          <p:cNvSpPr txBox="1"/>
          <p:nvPr/>
        </p:nvSpPr>
        <p:spPr>
          <a:xfrm>
            <a:off x="1632905" y="2932024"/>
            <a:ext cx="470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ADVERTISING AND PUBLISHING OF VACANCIES</a:t>
            </a:r>
            <a:endParaRPr lang="en-ZA" b="1" i="1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8DCF0D7-BD31-46D1-83B4-42A4FC3BA014}"/>
              </a:ext>
            </a:extLst>
          </p:cNvPr>
          <p:cNvSpPr/>
          <p:nvPr/>
        </p:nvSpPr>
        <p:spPr>
          <a:xfrm rot="10800000">
            <a:off x="44169" y="1178642"/>
            <a:ext cx="4505608" cy="775004"/>
          </a:xfrm>
          <a:prstGeom prst="rect">
            <a:avLst/>
          </a:prstGeom>
          <a:solidFill>
            <a:srgbClr val="D1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5">
            <a:extLst>
              <a:ext uri="{FF2B5EF4-FFF2-40B4-BE49-F238E27FC236}">
                <a16:creationId xmlns:a16="http://schemas.microsoft.com/office/drawing/2014/main" id="{7F91EEBB-561C-4DFD-A4D2-8171C029461C}"/>
              </a:ext>
            </a:extLst>
          </p:cNvPr>
          <p:cNvGrpSpPr/>
          <p:nvPr/>
        </p:nvGrpSpPr>
        <p:grpSpPr>
          <a:xfrm rot="10800000">
            <a:off x="74760" y="1902880"/>
            <a:ext cx="6453390" cy="4900522"/>
            <a:chOff x="-2421433" y="2079389"/>
            <a:chExt cx="4865508" cy="34933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9FA213-2D89-40E3-AE48-B1191B609A03}"/>
                </a:ext>
              </a:extLst>
            </p:cNvPr>
            <p:cNvGrpSpPr/>
            <p:nvPr/>
          </p:nvGrpSpPr>
          <p:grpSpPr>
            <a:xfrm>
              <a:off x="-1053816" y="2741365"/>
              <a:ext cx="3497891" cy="2740264"/>
              <a:chOff x="-1865617" y="2896497"/>
              <a:chExt cx="11362697" cy="274026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E26FDB-EFF1-4CB4-ACF1-36DA1021BCD0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1362685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70CB43-B0A3-4AC4-843A-AABDD0F74F68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1362688" cy="607786"/>
              </a:xfrm>
              <a:prstGeom prst="rect">
                <a:avLst/>
              </a:prstGeom>
              <a:solidFill>
                <a:srgbClr val="D1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1B65D2-A5C9-41ED-A452-18C8C4AE0FD5}"/>
                  </a:ext>
                </a:extLst>
              </p:cNvPr>
              <p:cNvSpPr/>
              <p:nvPr/>
            </p:nvSpPr>
            <p:spPr>
              <a:xfrm>
                <a:off x="-1865614" y="3695887"/>
                <a:ext cx="11362691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DD0D58-ABAC-4EE4-9366-F4682E654FA9}"/>
                  </a:ext>
                </a:extLst>
              </p:cNvPr>
              <p:cNvSpPr/>
              <p:nvPr/>
            </p:nvSpPr>
            <p:spPr>
              <a:xfrm>
                <a:off x="-1865614" y="2896497"/>
                <a:ext cx="11362694" cy="760572"/>
              </a:xfrm>
              <a:prstGeom prst="rect">
                <a:avLst/>
              </a:prstGeom>
              <a:solidFill>
                <a:srgbClr val="D1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D43704-8682-4930-9924-05F4B0B49764}"/>
                </a:ext>
              </a:extLst>
            </p:cNvPr>
            <p:cNvGrpSpPr/>
            <p:nvPr/>
          </p:nvGrpSpPr>
          <p:grpSpPr>
            <a:xfrm>
              <a:off x="-2421433" y="2079389"/>
              <a:ext cx="2308774" cy="3493328"/>
              <a:chOff x="-2686034" y="2125569"/>
              <a:chExt cx="2308774" cy="349332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B9EB49-CDFD-40A1-9BD6-F4D3AEAC3BB8}"/>
                  </a:ext>
                </a:extLst>
              </p:cNvPr>
              <p:cNvSpPr/>
              <p:nvPr/>
            </p:nvSpPr>
            <p:spPr>
              <a:xfrm>
                <a:off x="-2096373" y="499712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4"/>
                </a:extrusionClr>
                <a:contourClr>
                  <a:schemeClr val="accent4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BCF4AC-11F7-4A08-980F-994B04676D32}"/>
                  </a:ext>
                </a:extLst>
              </p:cNvPr>
              <p:cNvSpPr/>
              <p:nvPr/>
            </p:nvSpPr>
            <p:spPr>
              <a:xfrm>
                <a:off x="-2097314" y="4330166"/>
                <a:ext cx="1154259" cy="621773"/>
              </a:xfrm>
              <a:prstGeom prst="rect">
                <a:avLst/>
              </a:prstGeom>
              <a:solidFill>
                <a:srgbClr val="D11E25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3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188328-E6BA-4C03-B091-7F6164F46FBE}"/>
                  </a:ext>
                </a:extLst>
              </p:cNvPr>
              <p:cNvSpPr/>
              <p:nvPr/>
            </p:nvSpPr>
            <p:spPr>
              <a:xfrm>
                <a:off x="-2098250" y="3665085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2"/>
                </a:extrusionClr>
                <a:contourClr>
                  <a:schemeClr val="accent2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Up Arrow 6">
                <a:extLst>
                  <a:ext uri="{FF2B5EF4-FFF2-40B4-BE49-F238E27FC236}">
                    <a16:creationId xmlns:a16="http://schemas.microsoft.com/office/drawing/2014/main" id="{9764E306-FF5B-417A-A829-282298584DFA}"/>
                  </a:ext>
                </a:extLst>
              </p:cNvPr>
              <p:cNvSpPr/>
              <p:nvPr/>
            </p:nvSpPr>
            <p:spPr>
              <a:xfrm>
                <a:off x="-2686034" y="2125569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rgbClr val="D11E25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33" y="186185"/>
            <a:ext cx="11573197" cy="724247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THE JOB MARKET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4B59E-3C45-40E0-851C-BDCD587BB982}"/>
              </a:ext>
            </a:extLst>
          </p:cNvPr>
          <p:cNvSpPr txBox="1"/>
          <p:nvPr/>
        </p:nvSpPr>
        <p:spPr>
          <a:xfrm>
            <a:off x="400574" y="1361174"/>
            <a:ext cx="3431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PROFESSIONALLY PREPARED CV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4C433-2AAE-41EE-87BE-DA6658CC42F4}"/>
              </a:ext>
            </a:extLst>
          </p:cNvPr>
          <p:cNvSpPr txBox="1"/>
          <p:nvPr/>
        </p:nvSpPr>
        <p:spPr>
          <a:xfrm>
            <a:off x="-102344" y="2150857"/>
            <a:ext cx="431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ON VARIOUS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JOB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PORTALS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EFE3B9-1DC4-47CC-B155-9B46DAA13E3B}"/>
              </a:ext>
            </a:extLst>
          </p:cNvPr>
          <p:cNvSpPr txBox="1"/>
          <p:nvPr/>
        </p:nvSpPr>
        <p:spPr>
          <a:xfrm>
            <a:off x="949468" y="3182824"/>
            <a:ext cx="2377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PROCESS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BBF0D-3299-45AB-8A2A-C5C7052EBEA6}"/>
              </a:ext>
            </a:extLst>
          </p:cNvPr>
          <p:cNvSpPr txBox="1"/>
          <p:nvPr/>
        </p:nvSpPr>
        <p:spPr>
          <a:xfrm>
            <a:off x="423168" y="5158272"/>
            <a:ext cx="3123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EFFECTIVE COMMUNICATION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B3D8F-6F1D-47B0-950B-1D6434205F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3094" y="3900916"/>
            <a:ext cx="4348901" cy="2957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8BCB15-1843-42F5-BC29-DF208AE70C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98256" y="5760198"/>
            <a:ext cx="2396659" cy="892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D512E-B763-4BE7-9AC3-82815BBA6A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208" y="6150595"/>
            <a:ext cx="658340" cy="65280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07B4367-9738-4A02-B046-82418F1B6F34}"/>
              </a:ext>
            </a:extLst>
          </p:cNvPr>
          <p:cNvSpPr/>
          <p:nvPr/>
        </p:nvSpPr>
        <p:spPr>
          <a:xfrm rot="10800000">
            <a:off x="4215093" y="1046497"/>
            <a:ext cx="1530957" cy="806133"/>
          </a:xfrm>
          <a:prstGeom prst="rect">
            <a:avLst/>
          </a:prstGeom>
          <a:solidFill>
            <a:srgbClr val="D11E25"/>
          </a:solidFill>
          <a:ln>
            <a:noFill/>
          </a:ln>
          <a:scene3d>
            <a:camera prst="isometricLeftDown">
              <a:rot lat="900002" lon="2700000" rev="0"/>
            </a:camera>
            <a:lightRig rig="balanced" dir="t"/>
          </a:scene3d>
          <a:sp3d extrusionH="361950" contourW="12700" prstMaterial="matte">
            <a:extrusionClr>
              <a:schemeClr val="accent4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9F535-2B9C-4390-919E-DFF63FBD8B04}"/>
              </a:ext>
            </a:extLst>
          </p:cNvPr>
          <p:cNvSpPr txBox="1"/>
          <p:nvPr/>
        </p:nvSpPr>
        <p:spPr>
          <a:xfrm>
            <a:off x="756358" y="4108662"/>
            <a:ext cx="3075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</a:t>
            </a:r>
            <a:r>
              <a:rPr lang="en-Z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RESENTATION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EB12CC-328E-40D1-95BD-C5F424F96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312" y="1529870"/>
            <a:ext cx="1284458" cy="2367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06D600-A072-4D2E-BD07-B4EA59576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5271" y="2883277"/>
            <a:ext cx="864014" cy="23672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0A425F-894E-42D9-B8A9-D585B4E83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9148" y="4362137"/>
            <a:ext cx="2723634" cy="14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자유형: 도형 44">
            <a:extLst>
              <a:ext uri="{FF2B5EF4-FFF2-40B4-BE49-F238E27FC236}">
                <a16:creationId xmlns:a16="http://schemas.microsoft.com/office/drawing/2014/main" id="{1468F6D0-7D02-4F42-A7AF-9790668464F6}"/>
              </a:ext>
            </a:extLst>
          </p:cNvPr>
          <p:cNvSpPr/>
          <p:nvPr/>
        </p:nvSpPr>
        <p:spPr>
          <a:xfrm flipH="1">
            <a:off x="8048624" y="3953871"/>
            <a:ext cx="4143374" cy="2929622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275" y="170021"/>
            <a:ext cx="11573197" cy="724247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PROFESSIONALLY PREPARED CV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3E340-5707-4C9C-A520-2357950188D0}"/>
              </a:ext>
            </a:extLst>
          </p:cNvPr>
          <p:cNvGrpSpPr/>
          <p:nvPr/>
        </p:nvGrpSpPr>
        <p:grpSpPr>
          <a:xfrm>
            <a:off x="203646" y="1851634"/>
            <a:ext cx="2016000" cy="1620000"/>
            <a:chOff x="531601" y="1792489"/>
            <a:chExt cx="2016000" cy="16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C931ED-A141-4545-820A-98E6642DB0B9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rgbClr val="D1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0360CA-FAAB-4EF4-B44B-0EEA4B704D4E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E2EF64-988D-45F7-8B04-57D58590D0A8}"/>
              </a:ext>
            </a:extLst>
          </p:cNvPr>
          <p:cNvGrpSpPr/>
          <p:nvPr/>
        </p:nvGrpSpPr>
        <p:grpSpPr>
          <a:xfrm>
            <a:off x="2301379" y="3572826"/>
            <a:ext cx="2016000" cy="1620000"/>
            <a:chOff x="2706496" y="3567072"/>
            <a:chExt cx="2016000" cy="16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C7FFDD-8451-42DD-B5E4-592BF8D82DF7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rgbClr val="D1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3952CA-70D9-45FD-B882-F765BB24F86B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D954C5-4438-4C97-BF67-551A35DE21E0}"/>
              </a:ext>
            </a:extLst>
          </p:cNvPr>
          <p:cNvGrpSpPr/>
          <p:nvPr/>
        </p:nvGrpSpPr>
        <p:grpSpPr>
          <a:xfrm>
            <a:off x="2264635" y="1502973"/>
            <a:ext cx="1620000" cy="2016000"/>
            <a:chOff x="2692449" y="1388923"/>
            <a:chExt cx="1620000" cy="201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FA58FA-6D23-448F-881C-55E3AF32BA2F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8B2FE1-5DFB-4D26-904B-4251B5A61F3A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05CF57-FFBC-47BD-A13D-12C2E45B71ED}"/>
              </a:ext>
            </a:extLst>
          </p:cNvPr>
          <p:cNvGrpSpPr/>
          <p:nvPr/>
        </p:nvGrpSpPr>
        <p:grpSpPr>
          <a:xfrm>
            <a:off x="599647" y="3544251"/>
            <a:ext cx="1620001" cy="2016000"/>
            <a:chOff x="935165" y="3574638"/>
            <a:chExt cx="1620001" cy="201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9D466E-86A7-4F12-9131-1EDE42D6CED1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91CC88-7E8D-45D8-A7B1-3F4F9FD6D4D6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248B8-18E5-44B6-BCCC-7D54A9F89794}"/>
              </a:ext>
            </a:extLst>
          </p:cNvPr>
          <p:cNvSpPr/>
          <p:nvPr/>
        </p:nvSpPr>
        <p:spPr>
          <a:xfrm>
            <a:off x="1486465" y="2743765"/>
            <a:ext cx="1525881" cy="152588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0855A-83D2-4781-8417-2CA0DFEA2D46}"/>
              </a:ext>
            </a:extLst>
          </p:cNvPr>
          <p:cNvSpPr txBox="1"/>
          <p:nvPr/>
        </p:nvSpPr>
        <p:spPr>
          <a:xfrm>
            <a:off x="1591286" y="283764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94964-24F4-4707-BFA3-3D7D9240E081}"/>
              </a:ext>
            </a:extLst>
          </p:cNvPr>
          <p:cNvSpPr txBox="1"/>
          <p:nvPr/>
        </p:nvSpPr>
        <p:spPr>
          <a:xfrm>
            <a:off x="2383987" y="362427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F55FE-3D68-4160-83E8-55D97828EBC6}"/>
              </a:ext>
            </a:extLst>
          </p:cNvPr>
          <p:cNvSpPr txBox="1"/>
          <p:nvPr/>
        </p:nvSpPr>
        <p:spPr>
          <a:xfrm>
            <a:off x="2324467" y="285831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35394-F50E-4FD0-A25C-67C27DA17172}"/>
              </a:ext>
            </a:extLst>
          </p:cNvPr>
          <p:cNvSpPr txBox="1"/>
          <p:nvPr/>
        </p:nvSpPr>
        <p:spPr>
          <a:xfrm>
            <a:off x="1520028" y="362427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R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FD934-8788-4690-8014-4A43275D86E5}"/>
              </a:ext>
            </a:extLst>
          </p:cNvPr>
          <p:cNvSpPr txBox="1"/>
          <p:nvPr/>
        </p:nvSpPr>
        <p:spPr>
          <a:xfrm>
            <a:off x="165680" y="2340235"/>
            <a:ext cx="200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itchFamily="34" charset="0"/>
              </a:rPr>
              <a:t>PERSONAL INFORMATION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0FB98-036B-4B75-82A2-F7B352BF1CCA}"/>
              </a:ext>
            </a:extLst>
          </p:cNvPr>
          <p:cNvSpPr txBox="1"/>
          <p:nvPr/>
        </p:nvSpPr>
        <p:spPr>
          <a:xfrm>
            <a:off x="2802747" y="4040922"/>
            <a:ext cx="149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itchFamily="34" charset="0"/>
              </a:rPr>
              <a:t>EMPLOYMENT HISTORY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2745C-1119-4062-86B0-23DB468E15CB}"/>
              </a:ext>
            </a:extLst>
          </p:cNvPr>
          <p:cNvSpPr txBox="1"/>
          <p:nvPr/>
        </p:nvSpPr>
        <p:spPr>
          <a:xfrm>
            <a:off x="2330229" y="2439839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EDUCATION</a:t>
            </a:r>
            <a:endParaRPr lang="ko-KR" altLang="en-US" sz="1200" b="1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7DE63D-127B-44E2-ACD1-C256744D27A3}"/>
              </a:ext>
            </a:extLst>
          </p:cNvPr>
          <p:cNvSpPr txBox="1"/>
          <p:nvPr/>
        </p:nvSpPr>
        <p:spPr>
          <a:xfrm>
            <a:off x="722680" y="4323443"/>
            <a:ext cx="1174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itchFamily="34" charset="0"/>
              </a:rPr>
              <a:t>REFERENCES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itchFamily="34" charset="0"/>
            </a:endParaRPr>
          </a:p>
        </p:txBody>
      </p:sp>
      <p:grpSp>
        <p:nvGrpSpPr>
          <p:cNvPr id="31" name="그룹 64">
            <a:extLst>
              <a:ext uri="{FF2B5EF4-FFF2-40B4-BE49-F238E27FC236}">
                <a16:creationId xmlns:a16="http://schemas.microsoft.com/office/drawing/2014/main" id="{9D4B923A-8705-41FB-B912-26520C72CDA1}"/>
              </a:ext>
            </a:extLst>
          </p:cNvPr>
          <p:cNvGrpSpPr/>
          <p:nvPr/>
        </p:nvGrpSpPr>
        <p:grpSpPr>
          <a:xfrm>
            <a:off x="4295165" y="919611"/>
            <a:ext cx="5225187" cy="1943770"/>
            <a:chOff x="5789157" y="1821264"/>
            <a:chExt cx="3657698" cy="19437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06906F-E78C-4842-9FFC-0E9866D3E471}"/>
                </a:ext>
              </a:extLst>
            </p:cNvPr>
            <p:cNvSpPr txBox="1"/>
            <p:nvPr/>
          </p:nvSpPr>
          <p:spPr>
            <a:xfrm>
              <a:off x="5799673" y="1821264"/>
              <a:ext cx="364718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COVER LETTER &amp; PERSONAL INFORMATIO</a:t>
              </a:r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  <a:latin typeface="Arial Nova" panose="020B0504020202020204" pitchFamily="34" charset="0"/>
                </a:rPr>
                <a:t>N</a:t>
              </a:r>
              <a:endParaRPr lang="ko-KR" altLang="en-US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60B93B-391C-4D6A-BE54-4D5FAA435D5E}"/>
                </a:ext>
              </a:extLst>
            </p:cNvPr>
            <p:cNvSpPr txBox="1"/>
            <p:nvPr/>
          </p:nvSpPr>
          <p:spPr>
            <a:xfrm>
              <a:off x="5789157" y="2164596"/>
              <a:ext cx="36468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Arial Nova" panose="020B0504020202020204" pitchFamily="34" charset="0"/>
                </a:rPr>
                <a:t>Cover letter to be provided only if requested.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Arial Nova" panose="020B0504020202020204" pitchFamily="34" charset="0"/>
                </a:rPr>
                <a:t>Should be a brief overview of work experience and skills relevant to the position. Also provide reason interest in position/ reason for applying.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Arial Nova" panose="020B0504020202020204" pitchFamily="34" charset="0"/>
                </a:rPr>
                <a:t>Basic Personal information  which must include contact information as well as an alternative number, drivers license, transport availably, equity, notice period</a:t>
              </a:r>
              <a:endParaRPr lang="en-ZA" altLang="ko-KR" sz="1400" dirty="0">
                <a:latin typeface="Arial Nova" panose="020B0504020202020204" pitchFamily="34" charset="0"/>
              </a:endParaRPr>
            </a:p>
          </p:txBody>
        </p:sp>
      </p:grpSp>
      <p:grpSp>
        <p:nvGrpSpPr>
          <p:cNvPr id="37" name="그룹 61">
            <a:extLst>
              <a:ext uri="{FF2B5EF4-FFF2-40B4-BE49-F238E27FC236}">
                <a16:creationId xmlns:a16="http://schemas.microsoft.com/office/drawing/2014/main" id="{2887ED19-9CAA-4127-B55B-AC8676C94509}"/>
              </a:ext>
            </a:extLst>
          </p:cNvPr>
          <p:cNvGrpSpPr/>
          <p:nvPr/>
        </p:nvGrpSpPr>
        <p:grpSpPr>
          <a:xfrm>
            <a:off x="4340767" y="2832328"/>
            <a:ext cx="6817974" cy="1182797"/>
            <a:chOff x="5865235" y="2914608"/>
            <a:chExt cx="4520610" cy="11827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CC627D-19C4-4D1C-BC99-F3995793A0C9}"/>
                </a:ext>
              </a:extLst>
            </p:cNvPr>
            <p:cNvSpPr txBox="1"/>
            <p:nvPr/>
          </p:nvSpPr>
          <p:spPr>
            <a:xfrm>
              <a:off x="5865235" y="2914608"/>
              <a:ext cx="364718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EDUCATION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80D7C2-2781-4EE7-85FF-C8C8F8D8A418}"/>
                </a:ext>
              </a:extLst>
            </p:cNvPr>
            <p:cNvSpPr txBox="1"/>
            <p:nvPr/>
          </p:nvSpPr>
          <p:spPr>
            <a:xfrm>
              <a:off x="5865235" y="3174075"/>
              <a:ext cx="45206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altLang="ko-KR" sz="1400" dirty="0">
                  <a:latin typeface="Arial Nova" panose="020B0504020202020204" pitchFamily="34" charset="0"/>
                </a:rPr>
                <a:t>List all qualifications including institution and year completed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altLang="ko-KR" sz="1400" dirty="0">
                  <a:latin typeface="Arial Nova" panose="020B0504020202020204" pitchFamily="34" charset="0"/>
                </a:rPr>
                <a:t>If currently studying note an anticipated year of completion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altLang="ko-KR" sz="1400" dirty="0">
                  <a:latin typeface="Arial Nova" panose="020B0504020202020204" pitchFamily="34" charset="0"/>
                </a:rPr>
                <a:t>Matric include subjects – important for learnership opportunities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1">
            <a:extLst>
              <a:ext uri="{FF2B5EF4-FFF2-40B4-BE49-F238E27FC236}">
                <a16:creationId xmlns:a16="http://schemas.microsoft.com/office/drawing/2014/main" id="{88DC1E68-80B8-4C68-ACBB-352759B7C4E1}"/>
              </a:ext>
            </a:extLst>
          </p:cNvPr>
          <p:cNvGrpSpPr/>
          <p:nvPr/>
        </p:nvGrpSpPr>
        <p:grpSpPr>
          <a:xfrm>
            <a:off x="4360239" y="5178763"/>
            <a:ext cx="6817973" cy="1406804"/>
            <a:chOff x="4991466" y="4273865"/>
            <a:chExt cx="4520609" cy="140680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DD0663-DF6E-4B2F-A33A-515183449841}"/>
                </a:ext>
              </a:extLst>
            </p:cNvPr>
            <p:cNvSpPr txBox="1"/>
            <p:nvPr/>
          </p:nvSpPr>
          <p:spPr>
            <a:xfrm>
              <a:off x="4991466" y="4273865"/>
              <a:ext cx="364718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REFERENCES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2750FD9-A474-4EB2-952C-30F31AA10FA5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6402556D-BC36-4DB4-AC2E-52A5478C29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4477" y="5720985"/>
            <a:ext cx="2285287" cy="84984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52A8186-E122-4045-BE1B-C57325B593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9" y="6091960"/>
            <a:ext cx="791534" cy="7915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B9F0FF3-CC9C-422F-A4C5-42612A9AB6BC}"/>
              </a:ext>
            </a:extLst>
          </p:cNvPr>
          <p:cNvSpPr txBox="1"/>
          <p:nvPr/>
        </p:nvSpPr>
        <p:spPr>
          <a:xfrm>
            <a:off x="4303001" y="3824122"/>
            <a:ext cx="53121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EMPLOYMENT HISTORY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B99728-93A9-47CB-BA1F-8FE78AA2307F}"/>
              </a:ext>
            </a:extLst>
          </p:cNvPr>
          <p:cNvSpPr txBox="1"/>
          <p:nvPr/>
        </p:nvSpPr>
        <p:spPr>
          <a:xfrm>
            <a:off x="4340767" y="4085733"/>
            <a:ext cx="606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Start with most recent and include duration(month and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List duties performed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Reasons for leaving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Account for big gaps in employment history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949492-630A-467E-8EF3-7F646751EB0F}"/>
              </a:ext>
            </a:extLst>
          </p:cNvPr>
          <p:cNvSpPr txBox="1"/>
          <p:nvPr/>
        </p:nvSpPr>
        <p:spPr>
          <a:xfrm>
            <a:off x="4295165" y="5516528"/>
            <a:ext cx="5038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Only include the details of referees who can be contacted. Your current employer should not be included.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Your referee should be someone you reported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They should me the most recent employers.</a:t>
            </a:r>
          </a:p>
          <a:p>
            <a:endParaRPr lang="en-ZA" sz="1400" dirty="0">
              <a:latin typeface="Arial Nova" panose="020B0504020202020204" pitchFamily="34" charset="0"/>
            </a:endParaRPr>
          </a:p>
          <a:p>
            <a:r>
              <a:rPr lang="en-ZA" sz="1400" dirty="0">
                <a:latin typeface="Arial Nova" panose="020B050402020202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77FEAB-A5E4-3144-A7A1-459EB3834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REGISTRATION ON VARIOUS JOB PORTALS</a:t>
            </a:r>
            <a:endParaRPr lang="en-US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8DB42-6A0A-134D-934E-75E59D4A8D72}"/>
              </a:ext>
            </a:extLst>
          </p:cNvPr>
          <p:cNvSpPr txBox="1"/>
          <p:nvPr/>
        </p:nvSpPr>
        <p:spPr>
          <a:xfrm>
            <a:off x="479195" y="1546478"/>
            <a:ext cx="52089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200" dirty="0"/>
          </a:p>
          <a:p>
            <a:r>
              <a:rPr lang="en-ZA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https://sagovjobs.co.za</a:t>
            </a:r>
            <a:endParaRPr lang="en-ZA" sz="1200" dirty="0"/>
          </a:p>
          <a:p>
            <a:r>
              <a:rPr lang="en-ZA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</a:t>
            </a:r>
            <a:endParaRPr lang="en-ZA" sz="1200" dirty="0"/>
          </a:p>
          <a:p>
            <a:r>
              <a:rPr lang="en-ZA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https://za.indeed.com</a:t>
            </a:r>
            <a:endParaRPr lang="en-ZA" sz="1200" dirty="0"/>
          </a:p>
          <a:p>
            <a:r>
              <a:rPr lang="en-ZA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https://www.glassdoor.com/index.htm</a:t>
            </a:r>
            <a:endParaRPr lang="en-ZA" sz="1200" dirty="0"/>
          </a:p>
          <a:p>
            <a:r>
              <a:rPr lang="en-ZA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https://careers.google.com/jobs/results/?distance=50&amp;q=#modal_open</a:t>
            </a:r>
            <a:endParaRPr lang="en-ZA" sz="1200" dirty="0"/>
          </a:p>
          <a:p>
            <a:r>
              <a:rPr lang="en-ZA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https://www.careerjet.co.za</a:t>
            </a:r>
            <a:endParaRPr lang="en-ZA" sz="1200" dirty="0"/>
          </a:p>
          <a:p>
            <a:r>
              <a:rPr lang="en-ZA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https://www.careerjunction.co.za</a:t>
            </a:r>
            <a:endParaRPr lang="en-ZA" sz="1200" dirty="0"/>
          </a:p>
          <a:p>
            <a:r>
              <a:rPr lang="en-ZA" sz="12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https://www.careers24.com</a:t>
            </a:r>
            <a:endParaRPr lang="en-ZA" sz="1200" dirty="0"/>
          </a:p>
          <a:p>
            <a:r>
              <a:rPr lang="en-ZA" sz="12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https://www.jobmail.co.za</a:t>
            </a:r>
            <a:endParaRPr lang="en-ZA" sz="1200" dirty="0"/>
          </a:p>
          <a:p>
            <a:r>
              <a:rPr lang="en-ZA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https://www.careersportal.co.za</a:t>
            </a:r>
            <a:endParaRPr lang="en-ZA" sz="1200" dirty="0"/>
          </a:p>
          <a:p>
            <a:r>
              <a:rPr lang="en-ZA" sz="12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https://www.bestjobs.co.za</a:t>
            </a:r>
            <a:endParaRPr lang="en-ZA" sz="1200" dirty="0"/>
          </a:p>
          <a:p>
            <a:r>
              <a:rPr lang="en-ZA" sz="12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https://www.pnet.co.za/jobs/RSA.html</a:t>
            </a:r>
            <a:endParaRPr lang="en-ZA" sz="1200" dirty="0"/>
          </a:p>
          <a:p>
            <a:r>
              <a:rPr lang="en-ZA" sz="12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https://www.jobvine.co.za</a:t>
            </a:r>
            <a:endParaRPr lang="en-ZA" sz="1200" dirty="0"/>
          </a:p>
          <a:p>
            <a:r>
              <a:rPr lang="en-ZA" sz="12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https://www.bizcommunity.com/Error.aspx?aspxerrorpath=/JobIndustries.aspx</a:t>
            </a:r>
            <a:endParaRPr lang="en-ZA" sz="1200" dirty="0"/>
          </a:p>
          <a:p>
            <a:r>
              <a:rPr lang="en-ZA" sz="12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https://za.simplyhired.com</a:t>
            </a:r>
            <a:endParaRPr lang="en-ZA" sz="1200" dirty="0"/>
          </a:p>
          <a:p>
            <a:r>
              <a:rPr lang="en-ZA" sz="12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https://www.totaljobs.com/jobs/in-south-africa</a:t>
            </a:r>
            <a:endParaRPr lang="en-ZA" sz="1200" dirty="0"/>
          </a:p>
          <a:p>
            <a:r>
              <a:rPr lang="en-ZA" sz="12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https://www.gov.za/about-government/government-vacancies</a:t>
            </a:r>
            <a:endParaRPr lang="en-ZA" sz="1200" dirty="0"/>
          </a:p>
          <a:p>
            <a:r>
              <a:rPr lang="en-ZA" sz="1200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https://www.hoteljobs.co.za</a:t>
            </a:r>
            <a:endParaRPr lang="en-ZA" sz="1200" dirty="0"/>
          </a:p>
          <a:p>
            <a:r>
              <a:rPr lang="en-ZA" sz="120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https://www.compujobs.co.za</a:t>
            </a:r>
            <a:endParaRPr lang="en-ZA" sz="1200" dirty="0"/>
          </a:p>
          <a:p>
            <a:r>
              <a:rPr lang="en-ZA" sz="1200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https://www.hospitalityplacements.co.za</a:t>
            </a:r>
            <a:endParaRPr lang="en-ZA" sz="1200" dirty="0"/>
          </a:p>
          <a:p>
            <a:r>
              <a:rPr lang="en-ZA" sz="1200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https://jobnexus.com/southafrica/</a:t>
            </a:r>
            <a:endParaRPr lang="en-ZA" sz="1200" dirty="0"/>
          </a:p>
          <a:p>
            <a:r>
              <a:rPr lang="en-ZA" sz="1200" dirty="0"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https://jobs.trovit.co.za</a:t>
            </a:r>
            <a:endParaRPr lang="en-ZA" sz="1200" dirty="0"/>
          </a:p>
          <a:p>
            <a:r>
              <a:rPr lang="en-ZA" sz="1200" dirty="0"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https://www.junkmail.co.za/jobs</a:t>
            </a:r>
            <a:endParaRPr lang="en-ZA" sz="1200" dirty="0"/>
          </a:p>
          <a:p>
            <a:r>
              <a:rPr lang="en-ZA" sz="1200" dirty="0"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http://thejobcentre.co.za</a:t>
            </a:r>
            <a:endParaRPr lang="en-ZA" sz="1200" dirty="0"/>
          </a:p>
          <a:p>
            <a:endParaRPr lang="en-ZA" dirty="0"/>
          </a:p>
        </p:txBody>
      </p:sp>
      <p:sp>
        <p:nvSpPr>
          <p:cNvPr id="5" name="자유형: 도형 44">
            <a:extLst>
              <a:ext uri="{FF2B5EF4-FFF2-40B4-BE49-F238E27FC236}">
                <a16:creationId xmlns:a16="http://schemas.microsoft.com/office/drawing/2014/main" id="{4C8702F0-5757-A74D-9639-E3CD90A7C26C}"/>
              </a:ext>
            </a:extLst>
          </p:cNvPr>
          <p:cNvSpPr/>
          <p:nvPr/>
        </p:nvSpPr>
        <p:spPr>
          <a:xfrm flipH="1">
            <a:off x="7153022" y="3422422"/>
            <a:ext cx="5038978" cy="3461071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943B5-7110-6B4C-98EC-EF7ACBD58DF3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811955" y="5800498"/>
            <a:ext cx="2285287" cy="849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BC1F9-54D3-BD4C-BAD2-A9A342C17C1F}"/>
              </a:ext>
            </a:extLst>
          </p:cNvPr>
          <p:cNvSpPr txBox="1"/>
          <p:nvPr/>
        </p:nvSpPr>
        <p:spPr>
          <a:xfrm>
            <a:off x="5782878" y="70163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ZA" sz="1200" dirty="0"/>
            </a:br>
            <a:endParaRPr lang="en-ZA" sz="1200" dirty="0"/>
          </a:p>
          <a:p>
            <a:endParaRPr lang="en-ZA" sz="1200" dirty="0">
              <a:hlinkClick r:id="rId2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43F2B-29F6-F548-93B3-8B507279B656}"/>
              </a:ext>
            </a:extLst>
          </p:cNvPr>
          <p:cNvSpPr txBox="1"/>
          <p:nvPr/>
        </p:nvSpPr>
        <p:spPr>
          <a:xfrm>
            <a:off x="9877530" y="17685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E5E8C-3B1D-5342-A0F7-1F4E17CECA47}"/>
              </a:ext>
            </a:extLst>
          </p:cNvPr>
          <p:cNvSpPr txBox="1"/>
          <p:nvPr/>
        </p:nvSpPr>
        <p:spPr>
          <a:xfrm flipH="1">
            <a:off x="5883006" y="1425879"/>
            <a:ext cx="4924539" cy="32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200" dirty="0"/>
          </a:p>
          <a:p>
            <a:r>
              <a:rPr lang="en-ZA" sz="1200" dirty="0"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https://www.careersportal.co.za/learnerships-2021</a:t>
            </a:r>
            <a:endParaRPr lang="en-ZA" sz="1200" dirty="0"/>
          </a:p>
          <a:p>
            <a:r>
              <a:rPr lang="en-ZA" sz="1200" dirty="0"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https://salearnership.co.za</a:t>
            </a:r>
            <a:endParaRPr lang="en-ZA" sz="1200" dirty="0"/>
          </a:p>
          <a:p>
            <a:r>
              <a:rPr lang="en-ZA" sz="1200" dirty="0"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https://www.graduates24.com/grade12</a:t>
            </a:r>
            <a:endParaRPr lang="en-ZA" sz="1200" dirty="0"/>
          </a:p>
          <a:p>
            <a:r>
              <a:rPr lang="en-ZA" sz="1200" dirty="0"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https://www.skillsportal.co.za/application-article/seta-learnerships-apply-now</a:t>
            </a:r>
            <a:endParaRPr lang="en-ZA" sz="1200" dirty="0"/>
          </a:p>
          <a:p>
            <a:r>
              <a:rPr lang="en-ZA" sz="1200" dirty="0"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https://www.studentroom.co.za/category/learnership/</a:t>
            </a:r>
            <a:endParaRPr lang="en-ZA" sz="1200" dirty="0"/>
          </a:p>
          <a:p>
            <a:r>
              <a:rPr lang="en-ZA" sz="1200" dirty="0"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https://www.puffandpass.co.za/category/learnerships</a:t>
            </a:r>
            <a:endParaRPr lang="en-ZA" sz="1200" dirty="0"/>
          </a:p>
          <a:p>
            <a:r>
              <a:rPr lang="en-US" sz="1200" dirty="0"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https://www.interns24.co.za</a:t>
            </a:r>
            <a:endParaRPr lang="en-US" sz="1200" dirty="0"/>
          </a:p>
          <a:p>
            <a:r>
              <a:rPr lang="en-US" sz="1200" dirty="0"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https://www.golearnership.co.za</a:t>
            </a:r>
            <a:endParaRPr lang="en-US" sz="1200" dirty="0"/>
          </a:p>
          <a:p>
            <a:r>
              <a:rPr lang="en-US" sz="1200" dirty="0"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 </a:t>
            </a:r>
            <a:r>
              <a:rPr lang="en-US" sz="1200" dirty="0"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www.accenture.com</a:t>
            </a:r>
            <a:endParaRPr lang="en-US" sz="1200" dirty="0"/>
          </a:p>
          <a:p>
            <a:r>
              <a:rPr lang="en-US" sz="1200" u="sng" dirty="0"/>
              <a:t>https://www.learners24.co.za/</a:t>
            </a:r>
          </a:p>
          <a:p>
            <a:r>
              <a:rPr lang="en-US" sz="1200" u="sng" dirty="0"/>
              <a:t>https://</a:t>
            </a:r>
            <a:r>
              <a:rPr lang="en-US" sz="1200" dirty="0"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www.toplearnerships.co.za</a:t>
            </a:r>
            <a:endParaRPr lang="en-US" sz="1200" dirty="0"/>
          </a:p>
          <a:p>
            <a:r>
              <a:rPr lang="en-US" sz="1200" u="sng" dirty="0"/>
              <a:t>https:// </a:t>
            </a:r>
            <a:r>
              <a:rPr lang="en-US" sz="1200" u="sng" dirty="0" err="1"/>
              <a:t>Www.learnershipjobs.com</a:t>
            </a:r>
            <a:endParaRPr lang="en-US" sz="1200" u="sng" dirty="0"/>
          </a:p>
          <a:p>
            <a:r>
              <a:rPr lang="en-US" sz="1200" u="sng" dirty="0"/>
              <a:t>https://</a:t>
            </a:r>
            <a:r>
              <a:rPr lang="en-US" sz="1200" u="sng" dirty="0"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 </a:t>
            </a:r>
            <a:r>
              <a:rPr lang="en-US" sz="1200" u="sng" dirty="0" err="1"/>
              <a:t>Sajobpotal.live</a:t>
            </a:r>
            <a:endParaRPr lang="en-US" sz="1200" u="sng" dirty="0"/>
          </a:p>
          <a:p>
            <a:r>
              <a:rPr lang="en-US" sz="1200" u="sng" dirty="0"/>
              <a:t>https://</a:t>
            </a:r>
            <a:r>
              <a:rPr lang="en-US" altLang="ko-KR" sz="1200" u="sng" dirty="0" err="1">
                <a:latin typeface="Arial Nova" panose="020B0504020202020204" pitchFamily="34" charset="0"/>
                <a:cs typeface="Arial" pitchFamily="34" charset="0"/>
              </a:rPr>
              <a:t>www.youthbuild.org</a:t>
            </a:r>
            <a:r>
              <a:rPr lang="en-US" altLang="ko-KR" sz="1200" u="sng" dirty="0">
                <a:latin typeface="Arial Nova" panose="020B0504020202020204" pitchFamily="34" charset="0"/>
                <a:cs typeface="Arial" pitchFamily="34" charset="0"/>
              </a:rPr>
              <a:t>/south-</a:t>
            </a:r>
            <a:r>
              <a:rPr lang="en-US" altLang="ko-KR" sz="1200" u="sng" dirty="0" err="1">
                <a:latin typeface="Arial Nova" panose="020B0504020202020204" pitchFamily="34" charset="0"/>
                <a:cs typeface="Arial" pitchFamily="34" charset="0"/>
              </a:rPr>
              <a:t>africa</a:t>
            </a:r>
            <a:endParaRPr lang="en-US" sz="1200" u="sng" dirty="0"/>
          </a:p>
          <a:p>
            <a:r>
              <a:rPr lang="en-US" sz="1200" u="sng" dirty="0"/>
              <a:t>https://learners24.co.za/list-available-learnerships-south-</a:t>
            </a:r>
            <a:r>
              <a:rPr lang="en-US" sz="1200" u="sng" dirty="0" err="1"/>
              <a:t>africa</a:t>
            </a:r>
            <a:r>
              <a:rPr lang="en-US" sz="1200" u="sng" dirty="0"/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1F42B-83F1-4D92-9A0A-73F5C617E4F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496351" y="6371472"/>
            <a:ext cx="275424" cy="278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29053-8D7C-4009-9FF1-1BB7BA7C8315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17296" r="12986" b="10810"/>
          <a:stretch/>
        </p:blipFill>
        <p:spPr>
          <a:xfrm>
            <a:off x="4523080" y="6315614"/>
            <a:ext cx="420659" cy="387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39E81-85C6-4CD1-8C44-6CA51477B3DF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11948" t="11085" r="9910" b="14966"/>
          <a:stretch/>
        </p:blipFill>
        <p:spPr>
          <a:xfrm>
            <a:off x="3762732" y="6335941"/>
            <a:ext cx="418744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EFFDD0-B6DA-460A-BCE7-EC23BF74D979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r="11831"/>
          <a:stretch/>
        </p:blipFill>
        <p:spPr>
          <a:xfrm>
            <a:off x="3018351" y="6315614"/>
            <a:ext cx="416059" cy="4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자유형: 도형 44">
            <a:extLst>
              <a:ext uri="{FF2B5EF4-FFF2-40B4-BE49-F238E27FC236}">
                <a16:creationId xmlns:a16="http://schemas.microsoft.com/office/drawing/2014/main" id="{1468F6D0-7D02-4F42-A7AF-9790668464F6}"/>
              </a:ext>
            </a:extLst>
          </p:cNvPr>
          <p:cNvSpPr/>
          <p:nvPr/>
        </p:nvSpPr>
        <p:spPr>
          <a:xfrm flipH="1">
            <a:off x="7153022" y="3422422"/>
            <a:ext cx="5038978" cy="3461071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275" y="170021"/>
            <a:ext cx="11573197" cy="724247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INTERVIEW PROCESS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750FD9-A474-4EB2-952C-30F31AA10FA5}"/>
              </a:ext>
            </a:extLst>
          </p:cNvPr>
          <p:cNvSpPr txBox="1"/>
          <p:nvPr/>
        </p:nvSpPr>
        <p:spPr>
          <a:xfrm>
            <a:off x="2937864" y="5315602"/>
            <a:ext cx="8239014" cy="863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402556D-BC36-4DB4-AC2E-52A5478C29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4477" y="5720985"/>
            <a:ext cx="2285287" cy="84984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52A8186-E122-4045-BE1B-C57325B593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9" y="6091960"/>
            <a:ext cx="791534" cy="791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CF9CED-F171-4CE4-925C-82B3BE0BFF83}"/>
              </a:ext>
            </a:extLst>
          </p:cNvPr>
          <p:cNvSpPr/>
          <p:nvPr/>
        </p:nvSpPr>
        <p:spPr>
          <a:xfrm>
            <a:off x="871803" y="1390651"/>
            <a:ext cx="90726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Before the Interview (Preparation)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the company and understand the role.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remuneration.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Consider possible questions that would be asked and questions that you may have.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event of virtual interviews ensure programme is downloaded, sufficient data and battery life, limit disturbance.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Day of the Interview (Presentation)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are well presented for the interview.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Punctuality is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Make eye contact, speak clearly and at a good 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Polite and friendly disposition.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unsure of what is expected from a question do not be afraid to ask for clarification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7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자유형: 도형 44">
            <a:extLst>
              <a:ext uri="{FF2B5EF4-FFF2-40B4-BE49-F238E27FC236}">
                <a16:creationId xmlns:a16="http://schemas.microsoft.com/office/drawing/2014/main" id="{1468F6D0-7D02-4F42-A7AF-9790668464F6}"/>
              </a:ext>
            </a:extLst>
          </p:cNvPr>
          <p:cNvSpPr/>
          <p:nvPr/>
        </p:nvSpPr>
        <p:spPr>
          <a:xfrm flipH="1">
            <a:off x="8048624" y="3953871"/>
            <a:ext cx="4143374" cy="2929622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275" y="170021"/>
            <a:ext cx="11573197" cy="724247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EFFECTIVE COMMUNICATION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3E340-5707-4C9C-A520-2357950188D0}"/>
              </a:ext>
            </a:extLst>
          </p:cNvPr>
          <p:cNvGrpSpPr/>
          <p:nvPr/>
        </p:nvGrpSpPr>
        <p:grpSpPr>
          <a:xfrm>
            <a:off x="203646" y="1851634"/>
            <a:ext cx="2016000" cy="1620000"/>
            <a:chOff x="531601" y="1792489"/>
            <a:chExt cx="2016000" cy="16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C931ED-A141-4545-820A-98E6642DB0B9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rgbClr val="D1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0360CA-FAAB-4EF4-B44B-0EEA4B704D4E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E2EF64-988D-45F7-8B04-57D58590D0A8}"/>
              </a:ext>
            </a:extLst>
          </p:cNvPr>
          <p:cNvGrpSpPr/>
          <p:nvPr/>
        </p:nvGrpSpPr>
        <p:grpSpPr>
          <a:xfrm>
            <a:off x="2301379" y="3572826"/>
            <a:ext cx="2016000" cy="1620000"/>
            <a:chOff x="2706496" y="3567072"/>
            <a:chExt cx="2016000" cy="16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C7FFDD-8451-42DD-B5E4-592BF8D82DF7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rgbClr val="D1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3952CA-70D9-45FD-B882-F765BB24F86B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D954C5-4438-4C97-BF67-551A35DE21E0}"/>
              </a:ext>
            </a:extLst>
          </p:cNvPr>
          <p:cNvGrpSpPr/>
          <p:nvPr/>
        </p:nvGrpSpPr>
        <p:grpSpPr>
          <a:xfrm>
            <a:off x="2264635" y="1502973"/>
            <a:ext cx="1620000" cy="2016000"/>
            <a:chOff x="2692449" y="1388923"/>
            <a:chExt cx="1620000" cy="201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FA58FA-6D23-448F-881C-55E3AF32BA2F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8B2FE1-5DFB-4D26-904B-4251B5A61F3A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05CF57-FFBC-47BD-A13D-12C2E45B71ED}"/>
              </a:ext>
            </a:extLst>
          </p:cNvPr>
          <p:cNvGrpSpPr/>
          <p:nvPr/>
        </p:nvGrpSpPr>
        <p:grpSpPr>
          <a:xfrm>
            <a:off x="599647" y="3544251"/>
            <a:ext cx="1620001" cy="2016000"/>
            <a:chOff x="935165" y="3574638"/>
            <a:chExt cx="1620001" cy="201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9D466E-86A7-4F12-9131-1EDE42D6CED1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91CC88-7E8D-45D8-A7B1-3F4F9FD6D4D6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248B8-18E5-44B6-BCCC-7D54A9F89794}"/>
              </a:ext>
            </a:extLst>
          </p:cNvPr>
          <p:cNvSpPr/>
          <p:nvPr/>
        </p:nvSpPr>
        <p:spPr>
          <a:xfrm>
            <a:off x="1486465" y="2743765"/>
            <a:ext cx="1525881" cy="152588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0855A-83D2-4781-8417-2CA0DFEA2D46}"/>
              </a:ext>
            </a:extLst>
          </p:cNvPr>
          <p:cNvSpPr txBox="1"/>
          <p:nvPr/>
        </p:nvSpPr>
        <p:spPr>
          <a:xfrm>
            <a:off x="1591286" y="283764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94964-24F4-4707-BFA3-3D7D9240E081}"/>
              </a:ext>
            </a:extLst>
          </p:cNvPr>
          <p:cNvSpPr txBox="1"/>
          <p:nvPr/>
        </p:nvSpPr>
        <p:spPr>
          <a:xfrm>
            <a:off x="2383987" y="362427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V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F55FE-3D68-4160-83E8-55D97828EBC6}"/>
              </a:ext>
            </a:extLst>
          </p:cNvPr>
          <p:cNvSpPr txBox="1"/>
          <p:nvPr/>
        </p:nvSpPr>
        <p:spPr>
          <a:xfrm>
            <a:off x="2324467" y="285831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35394-F50E-4FD0-A25C-67C27DA17172}"/>
              </a:ext>
            </a:extLst>
          </p:cNvPr>
          <p:cNvSpPr txBox="1"/>
          <p:nvPr/>
        </p:nvSpPr>
        <p:spPr>
          <a:xfrm>
            <a:off x="1520028" y="362427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FD934-8788-4690-8014-4A43275D86E5}"/>
              </a:ext>
            </a:extLst>
          </p:cNvPr>
          <p:cNvSpPr txBox="1"/>
          <p:nvPr/>
        </p:nvSpPr>
        <p:spPr>
          <a:xfrm>
            <a:off x="165680" y="2340235"/>
            <a:ext cx="200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itchFamily="34" charset="0"/>
              </a:rPr>
              <a:t>TONE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0FB98-036B-4B75-82A2-F7B352BF1CCA}"/>
              </a:ext>
            </a:extLst>
          </p:cNvPr>
          <p:cNvSpPr txBox="1"/>
          <p:nvPr/>
        </p:nvSpPr>
        <p:spPr>
          <a:xfrm>
            <a:off x="2802747" y="4040922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itchFamily="34" charset="0"/>
              </a:rPr>
              <a:t>VOLUME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2745C-1119-4062-86B0-23DB468E15CB}"/>
              </a:ext>
            </a:extLst>
          </p:cNvPr>
          <p:cNvSpPr txBox="1"/>
          <p:nvPr/>
        </p:nvSpPr>
        <p:spPr>
          <a:xfrm>
            <a:off x="2330229" y="2439839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PACE</a:t>
            </a:r>
            <a:endParaRPr lang="ko-KR" altLang="en-US" sz="1200" b="1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7DE63D-127B-44E2-ACD1-C256744D27A3}"/>
              </a:ext>
            </a:extLst>
          </p:cNvPr>
          <p:cNvSpPr txBox="1"/>
          <p:nvPr/>
        </p:nvSpPr>
        <p:spPr>
          <a:xfrm>
            <a:off x="722680" y="4323443"/>
            <a:ext cx="117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itchFamily="34" charset="0"/>
              </a:rPr>
              <a:t>BODY LANGUAGE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itchFamily="34" charset="0"/>
            </a:endParaRPr>
          </a:p>
        </p:txBody>
      </p:sp>
      <p:grpSp>
        <p:nvGrpSpPr>
          <p:cNvPr id="31" name="그룹 64">
            <a:extLst>
              <a:ext uri="{FF2B5EF4-FFF2-40B4-BE49-F238E27FC236}">
                <a16:creationId xmlns:a16="http://schemas.microsoft.com/office/drawing/2014/main" id="{9D4B923A-8705-41FB-B912-26520C72CDA1}"/>
              </a:ext>
            </a:extLst>
          </p:cNvPr>
          <p:cNvGrpSpPr/>
          <p:nvPr/>
        </p:nvGrpSpPr>
        <p:grpSpPr>
          <a:xfrm>
            <a:off x="4317379" y="839749"/>
            <a:ext cx="5225187" cy="1512883"/>
            <a:chOff x="5789157" y="1821264"/>
            <a:chExt cx="3657698" cy="15128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06906F-E78C-4842-9FFC-0E9866D3E471}"/>
                </a:ext>
              </a:extLst>
            </p:cNvPr>
            <p:cNvSpPr txBox="1"/>
            <p:nvPr/>
          </p:nvSpPr>
          <p:spPr>
            <a:xfrm>
              <a:off x="5799673" y="1821264"/>
              <a:ext cx="364718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TONE</a:t>
              </a:r>
              <a:endParaRPr lang="ko-KR" altLang="en-US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60B93B-391C-4D6A-BE54-4D5FAA435D5E}"/>
                </a:ext>
              </a:extLst>
            </p:cNvPr>
            <p:cNvSpPr txBox="1"/>
            <p:nvPr/>
          </p:nvSpPr>
          <p:spPr>
            <a:xfrm>
              <a:off x="5789157" y="2164596"/>
              <a:ext cx="36468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Arial Nova" panose="020B0504020202020204" pitchFamily="34" charset="0"/>
                </a:rPr>
                <a:t>This must be considered for both written and verbal communication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Arial Nova" panose="020B0504020202020204" pitchFamily="34" charset="0"/>
                </a:rPr>
                <a:t>Be mindful of the words that are used, grammar and punctuation as well.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Arial Nova" panose="020B0504020202020204" pitchFamily="34" charset="0"/>
                </a:rPr>
                <a:t>Avoid the use of bolding and CAPS to make a point</a:t>
              </a:r>
            </a:p>
          </p:txBody>
        </p:sp>
      </p:grpSp>
      <p:grpSp>
        <p:nvGrpSpPr>
          <p:cNvPr id="37" name="그룹 61">
            <a:extLst>
              <a:ext uri="{FF2B5EF4-FFF2-40B4-BE49-F238E27FC236}">
                <a16:creationId xmlns:a16="http://schemas.microsoft.com/office/drawing/2014/main" id="{2887ED19-9CAA-4127-B55B-AC8676C94509}"/>
              </a:ext>
            </a:extLst>
          </p:cNvPr>
          <p:cNvGrpSpPr/>
          <p:nvPr/>
        </p:nvGrpSpPr>
        <p:grpSpPr>
          <a:xfrm>
            <a:off x="4340767" y="2590702"/>
            <a:ext cx="6817974" cy="1398240"/>
            <a:chOff x="5865235" y="2914608"/>
            <a:chExt cx="4520610" cy="139824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CC627D-19C4-4D1C-BC99-F3995793A0C9}"/>
                </a:ext>
              </a:extLst>
            </p:cNvPr>
            <p:cNvSpPr txBox="1"/>
            <p:nvPr/>
          </p:nvSpPr>
          <p:spPr>
            <a:xfrm>
              <a:off x="5865235" y="2914608"/>
              <a:ext cx="364718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PACE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80D7C2-2781-4EE7-85FF-C8C8F8D8A418}"/>
                </a:ext>
              </a:extLst>
            </p:cNvPr>
            <p:cNvSpPr txBox="1"/>
            <p:nvPr/>
          </p:nvSpPr>
          <p:spPr>
            <a:xfrm>
              <a:off x="5865235" y="3174075"/>
              <a:ext cx="45206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altLang="ko-KR" sz="1400" dirty="0">
                  <a:latin typeface="Arial Nova" panose="020B0504020202020204" pitchFamily="34" charset="0"/>
                </a:rPr>
                <a:t>Ensure your verbal communication is not too fast or too slow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altLang="ko-KR" sz="1400" dirty="0">
                  <a:latin typeface="Arial Nova" panose="020B0504020202020204" pitchFamily="34" charset="0"/>
                </a:rPr>
                <a:t>Speak at a pace that captures the interviewers attention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altLang="ko-KR" sz="1400" dirty="0">
                  <a:latin typeface="Arial Nova" panose="020B0504020202020204" pitchFamily="34" charset="0"/>
                </a:rPr>
                <a:t>Speak clearly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altLang="ko-KR" sz="1400" dirty="0">
                  <a:latin typeface="Arial Nova" panose="020B0504020202020204" pitchFamily="34" charset="0"/>
                </a:rPr>
                <a:t>Keep to the point 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1">
            <a:extLst>
              <a:ext uri="{FF2B5EF4-FFF2-40B4-BE49-F238E27FC236}">
                <a16:creationId xmlns:a16="http://schemas.microsoft.com/office/drawing/2014/main" id="{88DC1E68-80B8-4C68-ACBB-352759B7C4E1}"/>
              </a:ext>
            </a:extLst>
          </p:cNvPr>
          <p:cNvGrpSpPr/>
          <p:nvPr/>
        </p:nvGrpSpPr>
        <p:grpSpPr>
          <a:xfrm>
            <a:off x="4332402" y="5192826"/>
            <a:ext cx="6817973" cy="1406804"/>
            <a:chOff x="4991466" y="4273865"/>
            <a:chExt cx="4520609" cy="140680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DD0663-DF6E-4B2F-A33A-515183449841}"/>
                </a:ext>
              </a:extLst>
            </p:cNvPr>
            <p:cNvSpPr txBox="1"/>
            <p:nvPr/>
          </p:nvSpPr>
          <p:spPr>
            <a:xfrm>
              <a:off x="4991466" y="4273865"/>
              <a:ext cx="364718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BODY LANGUAGE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2750FD9-A474-4EB2-952C-30F31AA10FA5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6402556D-BC36-4DB4-AC2E-52A5478C29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4477" y="5720985"/>
            <a:ext cx="2285287" cy="84984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52A8186-E122-4045-BE1B-C57325B593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9" y="6091960"/>
            <a:ext cx="791534" cy="7915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B9F0FF3-CC9C-422F-A4C5-42612A9AB6BC}"/>
              </a:ext>
            </a:extLst>
          </p:cNvPr>
          <p:cNvSpPr txBox="1"/>
          <p:nvPr/>
        </p:nvSpPr>
        <p:spPr>
          <a:xfrm>
            <a:off x="4303001" y="3824122"/>
            <a:ext cx="53121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VOLUME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B99728-93A9-47CB-BA1F-8FE78AA2307F}"/>
              </a:ext>
            </a:extLst>
          </p:cNvPr>
          <p:cNvSpPr txBox="1"/>
          <p:nvPr/>
        </p:nvSpPr>
        <p:spPr>
          <a:xfrm>
            <a:off x="4340767" y="4085733"/>
            <a:ext cx="606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ova" panose="020B0504020202020204" pitchFamily="34" charset="0"/>
              </a:rPr>
              <a:t>Speak at a volume that is loud enough to be heard clearly by the interviewer.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ova" panose="020B0504020202020204" pitchFamily="34" charset="0"/>
              </a:rPr>
              <a:t>If you notice that you are being asked to repeat yourself, consider increasing your volume especially on a telephonic/virtual interview</a:t>
            </a:r>
            <a:endParaRPr lang="en-ZA" sz="1400" dirty="0">
              <a:latin typeface="Arial Nova" panose="020B05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949492-630A-467E-8EF3-7F646751EB0F}"/>
              </a:ext>
            </a:extLst>
          </p:cNvPr>
          <p:cNvSpPr txBox="1"/>
          <p:nvPr/>
        </p:nvSpPr>
        <p:spPr>
          <a:xfrm>
            <a:off x="4295165" y="5516528"/>
            <a:ext cx="5038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Firm hand shake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Make eye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Posture during the interview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ova" panose="020B0504020202020204" pitchFamily="34" charset="0"/>
              </a:rPr>
              <a:t>Be mindful of hand gestures</a:t>
            </a:r>
          </a:p>
          <a:p>
            <a:endParaRPr lang="en-ZA" sz="1400" dirty="0">
              <a:latin typeface="Arial Nova" panose="020B0504020202020204" pitchFamily="34" charset="0"/>
            </a:endParaRPr>
          </a:p>
          <a:p>
            <a:endParaRPr lang="en-ZA" sz="1400" dirty="0">
              <a:latin typeface="Arial Nova" panose="020B0504020202020204" pitchFamily="34" charset="0"/>
            </a:endParaRPr>
          </a:p>
          <a:p>
            <a:endParaRPr lang="en-ZA" sz="1400" dirty="0">
              <a:latin typeface="Arial Nova" panose="020B0504020202020204" pitchFamily="34" charset="0"/>
            </a:endParaRPr>
          </a:p>
          <a:p>
            <a:r>
              <a:rPr lang="en-ZA" sz="1400" dirty="0">
                <a:latin typeface="Arial Nova" panose="020B050402020202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62155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자유형: 도형 44">
            <a:extLst>
              <a:ext uri="{FF2B5EF4-FFF2-40B4-BE49-F238E27FC236}">
                <a16:creationId xmlns:a16="http://schemas.microsoft.com/office/drawing/2014/main" id="{1468F6D0-7D02-4F42-A7AF-9790668464F6}"/>
              </a:ext>
            </a:extLst>
          </p:cNvPr>
          <p:cNvSpPr/>
          <p:nvPr/>
        </p:nvSpPr>
        <p:spPr>
          <a:xfrm flipH="1">
            <a:off x="7153022" y="3422422"/>
            <a:ext cx="5038978" cy="3461071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275" y="170021"/>
            <a:ext cx="11573197" cy="724247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JOB CREATION THROUGH SELF EMPLOYMENT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0855A-83D2-4781-8417-2CA0DFEA2D46}"/>
              </a:ext>
            </a:extLst>
          </p:cNvPr>
          <p:cNvSpPr txBox="1"/>
          <p:nvPr/>
        </p:nvSpPr>
        <p:spPr>
          <a:xfrm>
            <a:off x="690828" y="1132921"/>
            <a:ext cx="1027469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Not all youth are geared to be employed by someone instead they are inspired to follow the path of an entrepreneur.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There are many opportunities for the creative and innovative minds who are willing to take the risk involved with starting their own business and ultimately becoming an employer.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There are various programmes offered in South Africa which focusses on supporting entrepreneurs.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I was privileged to be part of a programme hosted by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Tsogo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 Sun known as “TSE Legacy Series” and won the Entrepreneur of the Year award in 2019.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The core focus of the programme was to enhance our skill and ability to focus on all aspects of the business in order to increase profitability but also to build a legacy of entrepreneurs supporting each other through our experiences and buying from each other. Encouraging localization.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The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Tsogo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 Sun Entrepreneurship was started 13 years ago and has built a strong group of entrepreneurs through this awesome initiative.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One of the benefits of the programme was the opportunity to share our journey through a video by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      Brave Media Production. This proved to be  an effective marketing tool for our business and was also used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      to encourage other entrepreneurs on their journey. </a:t>
            </a:r>
            <a:r>
              <a:rPr lang="en-US" altLang="ko-KR" sz="1400" dirty="0">
                <a:solidFill>
                  <a:schemeClr val="bg1"/>
                </a:solidFill>
                <a:latin typeface="Arial Nova" panose="020B0504020202020204" pitchFamily="34" charset="0"/>
                <a:cs typeface="Arial" pitchFamily="34" charset="0"/>
              </a:rPr>
              <a:t>P</a:t>
            </a:r>
          </a:p>
          <a:p>
            <a:endParaRPr lang="en-US" altLang="ko-KR" sz="1400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endParaRPr lang="en-US" altLang="ko-KR" sz="1400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endParaRPr lang="ko-KR" altLang="en-US" sz="1400" dirty="0">
              <a:solidFill>
                <a:schemeClr val="bg1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402556D-BC36-4DB4-AC2E-52A5478C29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4477" y="5720985"/>
            <a:ext cx="2285287" cy="84984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52A8186-E122-4045-BE1B-C57325B593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9" y="6091960"/>
            <a:ext cx="791534" cy="791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EB369-D51C-4057-87ED-8710B02F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048" y="2063396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lowchart: Document 5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51A3D-36B6-46DA-9DC6-9492F5D38B99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17DA1A1-E776-4C0C-866A-2883B0EC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1" r="204"/>
          <a:stretch/>
        </p:blipFill>
        <p:spPr>
          <a:xfrm>
            <a:off x="4453938" y="1700213"/>
            <a:ext cx="7347537" cy="4133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5232E-47EF-4335-8BF6-B3CF7866E1BF}"/>
              </a:ext>
            </a:extLst>
          </p:cNvPr>
          <p:cNvSpPr txBox="1"/>
          <p:nvPr/>
        </p:nvSpPr>
        <p:spPr>
          <a:xfrm>
            <a:off x="-1266825" y="2971423"/>
            <a:ext cx="656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GET UP</a:t>
            </a:r>
          </a:p>
          <a:p>
            <a:pPr algn="ctr"/>
            <a:r>
              <a:rPr lang="en-US" sz="2000" b="1" dirty="0"/>
              <a:t>DRESS UP </a:t>
            </a:r>
          </a:p>
          <a:p>
            <a:pPr algn="ctr"/>
            <a:r>
              <a:rPr lang="en-US" sz="2000" b="1" dirty="0"/>
              <a:t> SHOW UP</a:t>
            </a:r>
          </a:p>
          <a:p>
            <a:pPr algn="ctr"/>
            <a:r>
              <a:rPr lang="en-US" sz="2000" b="1" dirty="0"/>
              <a:t> NEVER GIVE UP</a:t>
            </a:r>
            <a:endParaRPr lang="en-ZA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C3D7B-5277-47D0-B38C-6789C8486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2" y="5975574"/>
            <a:ext cx="79254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7674</TotalTime>
  <Words>1160</Words>
  <Application>Microsoft Macintosh PowerPoint</Application>
  <PresentationFormat>Widescreen</PresentationFormat>
  <Paragraphs>181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</vt:lpstr>
      <vt:lpstr>Calibri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Belinda Francis</cp:lastModifiedBy>
  <cp:revision>166</cp:revision>
  <dcterms:created xsi:type="dcterms:W3CDTF">2020-01-20T05:08:25Z</dcterms:created>
  <dcterms:modified xsi:type="dcterms:W3CDTF">2021-06-10T14:32:17Z</dcterms:modified>
</cp:coreProperties>
</file>